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30243463" cy="42773600"/>
  <p:notesSz cx="6858000" cy="9144000"/>
  <p:defaultTextStyle>
    <a:defPPr>
      <a:defRPr lang="ar-DZ"/>
    </a:defPPr>
    <a:lvl1pPr marL="0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6158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2316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58474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4632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0789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16947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03105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89263" algn="r" defTabSz="4172316" rtl="1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485" autoAdjust="0"/>
    <p:restoredTop sz="94660"/>
  </p:normalViewPr>
  <p:slideViewPr>
    <p:cSldViewPr>
      <p:cViewPr>
        <p:scale>
          <a:sx n="23" d="100"/>
          <a:sy n="23" d="100"/>
        </p:scale>
        <p:origin x="-1128" y="3390"/>
      </p:cViewPr>
      <p:guideLst>
        <p:guide orient="horz" pos="13472"/>
        <p:guide pos="95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315B153-DE06-485E-86B1-D5BE7D1AC75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DZ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CA6B897C-5358-4D15-B974-BF8E12BB62C4}" type="slidenum">
              <a:rPr lang="ar-DZ" smtClean="0"/>
              <a:pPr/>
              <a:t>‹#›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6158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2316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58474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44632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30789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16947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03105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689263" algn="r" defTabSz="4172316" rtl="1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>
          <a:xfrm>
            <a:off x="2216150" y="685800"/>
            <a:ext cx="2425700" cy="3429000"/>
          </a:xfrm>
        </p:spPr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DZ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6B897C-5358-4D15-B974-BF8E12BB62C4}" type="slidenum">
              <a:rPr lang="ar-DZ" smtClean="0"/>
              <a:pPr/>
              <a:t>1</a:t>
            </a:fld>
            <a:endParaRPr lang="ar-D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2268260" y="13287548"/>
            <a:ext cx="25706944" cy="9168599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4536520" y="24238373"/>
            <a:ext cx="21170424" cy="1093103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61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2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58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4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16444881" y="2287204"/>
            <a:ext cx="5103587" cy="4865497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134132" y="2287204"/>
            <a:ext cx="14806698" cy="4865497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389026" y="27486000"/>
            <a:ext cx="25706944" cy="8495312"/>
          </a:xfrm>
        </p:spPr>
        <p:txBody>
          <a:bodyPr anchor="t"/>
          <a:lstStyle>
            <a:lvl1pPr algn="r">
              <a:defRPr sz="183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2389026" y="18129282"/>
            <a:ext cx="25706944" cy="9356720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6158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23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5847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463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0789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1694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0310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89263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134132" y="13307345"/>
            <a:ext cx="9955140" cy="37634832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1593330" y="13307345"/>
            <a:ext cx="9955140" cy="37634832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2175" y="9574555"/>
            <a:ext cx="13362782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512175" y="13564774"/>
            <a:ext cx="13362782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15363262" y="9574555"/>
            <a:ext cx="13368030" cy="3990219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6158" indent="0">
              <a:buNone/>
              <a:defRPr sz="9100" b="1"/>
            </a:lvl2pPr>
            <a:lvl3pPr marL="4172316" indent="0">
              <a:buNone/>
              <a:defRPr sz="8200" b="1"/>
            </a:lvl3pPr>
            <a:lvl4pPr marL="6258474" indent="0">
              <a:buNone/>
              <a:defRPr sz="7300" b="1"/>
            </a:lvl4pPr>
            <a:lvl5pPr marL="8344632" indent="0">
              <a:buNone/>
              <a:defRPr sz="7300" b="1"/>
            </a:lvl5pPr>
            <a:lvl6pPr marL="10430789" indent="0">
              <a:buNone/>
              <a:defRPr sz="7300" b="1"/>
            </a:lvl6pPr>
            <a:lvl7pPr marL="12516947" indent="0">
              <a:buNone/>
              <a:defRPr sz="7300" b="1"/>
            </a:lvl7pPr>
            <a:lvl8pPr marL="14603105" indent="0">
              <a:buNone/>
              <a:defRPr sz="7300" b="1"/>
            </a:lvl8pPr>
            <a:lvl9pPr marL="16689263" indent="0">
              <a:buNone/>
              <a:defRPr sz="73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15363262" y="13564774"/>
            <a:ext cx="13368030" cy="24644330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2175" y="1703024"/>
            <a:ext cx="9949892" cy="7247749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11824354" y="1703027"/>
            <a:ext cx="16906938" cy="36506084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512175" y="8950776"/>
            <a:ext cx="9949892" cy="29258335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927930" y="29941523"/>
            <a:ext cx="18146078" cy="3534767"/>
          </a:xfrm>
        </p:spPr>
        <p:txBody>
          <a:bodyPr anchor="b"/>
          <a:lstStyle>
            <a:lvl1pPr algn="r">
              <a:defRPr sz="91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927930" y="3821899"/>
            <a:ext cx="18146078" cy="25664160"/>
          </a:xfrm>
        </p:spPr>
        <p:txBody>
          <a:bodyPr/>
          <a:lstStyle>
            <a:lvl1pPr marL="0" indent="0">
              <a:buNone/>
              <a:defRPr sz="14600"/>
            </a:lvl1pPr>
            <a:lvl2pPr marL="2086158" indent="0">
              <a:buNone/>
              <a:defRPr sz="12800"/>
            </a:lvl2pPr>
            <a:lvl3pPr marL="4172316" indent="0">
              <a:buNone/>
              <a:defRPr sz="11000"/>
            </a:lvl3pPr>
            <a:lvl4pPr marL="6258474" indent="0">
              <a:buNone/>
              <a:defRPr sz="9100"/>
            </a:lvl4pPr>
            <a:lvl5pPr marL="8344632" indent="0">
              <a:buNone/>
              <a:defRPr sz="9100"/>
            </a:lvl5pPr>
            <a:lvl6pPr marL="10430789" indent="0">
              <a:buNone/>
              <a:defRPr sz="9100"/>
            </a:lvl6pPr>
            <a:lvl7pPr marL="12516947" indent="0">
              <a:buNone/>
              <a:defRPr sz="9100"/>
            </a:lvl7pPr>
            <a:lvl8pPr marL="14603105" indent="0">
              <a:buNone/>
              <a:defRPr sz="9100"/>
            </a:lvl8pPr>
            <a:lvl9pPr marL="16689263" indent="0">
              <a:buNone/>
              <a:defRPr sz="9100"/>
            </a:lvl9pPr>
          </a:lstStyle>
          <a:p>
            <a:endParaRPr lang="ar-DZ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5927930" y="33476290"/>
            <a:ext cx="18146078" cy="5019953"/>
          </a:xfrm>
        </p:spPr>
        <p:txBody>
          <a:bodyPr/>
          <a:lstStyle>
            <a:lvl1pPr marL="0" indent="0">
              <a:buNone/>
              <a:defRPr sz="6400"/>
            </a:lvl1pPr>
            <a:lvl2pPr marL="2086158" indent="0">
              <a:buNone/>
              <a:defRPr sz="5500"/>
            </a:lvl2pPr>
            <a:lvl3pPr marL="4172316" indent="0">
              <a:buNone/>
              <a:defRPr sz="4600"/>
            </a:lvl3pPr>
            <a:lvl4pPr marL="6258474" indent="0">
              <a:buNone/>
              <a:defRPr sz="4100"/>
            </a:lvl4pPr>
            <a:lvl5pPr marL="8344632" indent="0">
              <a:buNone/>
              <a:defRPr sz="4100"/>
            </a:lvl5pPr>
            <a:lvl6pPr marL="10430789" indent="0">
              <a:buNone/>
              <a:defRPr sz="4100"/>
            </a:lvl6pPr>
            <a:lvl7pPr marL="12516947" indent="0">
              <a:buNone/>
              <a:defRPr sz="4100"/>
            </a:lvl7pPr>
            <a:lvl8pPr marL="14603105" indent="0">
              <a:buNone/>
              <a:defRPr sz="4100"/>
            </a:lvl8pPr>
            <a:lvl9pPr marL="16689263" indent="0">
              <a:buNone/>
              <a:defRPr sz="41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DZ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1512173" y="1712928"/>
            <a:ext cx="27219117" cy="7128933"/>
          </a:xfrm>
          <a:prstGeom prst="rect">
            <a:avLst/>
          </a:prstGeom>
        </p:spPr>
        <p:txBody>
          <a:bodyPr vert="horz" lIns="417232" tIns="208616" rIns="417232" bIns="208616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DZ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2173" y="9980514"/>
            <a:ext cx="27219117" cy="28228597"/>
          </a:xfrm>
          <a:prstGeom prst="rect">
            <a:avLst/>
          </a:prstGeom>
        </p:spPr>
        <p:txBody>
          <a:bodyPr vert="horz" lIns="417232" tIns="208616" rIns="417232" bIns="208616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DZ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21674482" y="39644796"/>
            <a:ext cx="7056808" cy="2277297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D4DA1-D1B0-4C6F-8F05-B3C97D616FCA}" type="datetimeFigureOut">
              <a:rPr lang="ar-DZ" smtClean="0"/>
              <a:pPr/>
              <a:t>14-05-1436</a:t>
            </a:fld>
            <a:endParaRPr lang="ar-DZ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10333183" y="39644796"/>
            <a:ext cx="9577097" cy="2277297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DZ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1512173" y="39644796"/>
            <a:ext cx="7056808" cy="2277297"/>
          </a:xfrm>
          <a:prstGeom prst="rect">
            <a:avLst/>
          </a:prstGeom>
        </p:spPr>
        <p:txBody>
          <a:bodyPr vert="horz" lIns="417232" tIns="208616" rIns="417232" bIns="208616" rtlCol="1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1C82D-0F4F-45EC-BDF7-08DEBBF305CE}" type="slidenum">
              <a:rPr lang="ar-DZ" smtClean="0"/>
              <a:pPr/>
              <a:t>‹#›</a:t>
            </a:fld>
            <a:endParaRPr lang="ar-D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2316" rtl="1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4618" indent="-1564618" algn="r" defTabSz="4172316" rtl="1" eaLnBrk="1" latinLnBrk="0" hangingPunct="1">
        <a:spcBef>
          <a:spcPct val="20000"/>
        </a:spcBef>
        <a:buFont typeface="Arial" pitchFamily="34" charset="0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0007" indent="-1303849" algn="r" defTabSz="4172316" rtl="1" eaLnBrk="1" latinLnBrk="0" hangingPunct="1">
        <a:spcBef>
          <a:spcPct val="20000"/>
        </a:spcBef>
        <a:buFont typeface="Arial" pitchFamily="34" charset="0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5395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1553" indent="-1043079" algn="r" defTabSz="4172316" rtl="1" eaLnBrk="1" latinLnBrk="0" hangingPunct="1">
        <a:spcBef>
          <a:spcPct val="20000"/>
        </a:spcBef>
        <a:buFont typeface="Arial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87710" indent="-1043079" algn="r" defTabSz="4172316" rtl="1" eaLnBrk="1" latinLnBrk="0" hangingPunct="1">
        <a:spcBef>
          <a:spcPct val="20000"/>
        </a:spcBef>
        <a:buFont typeface="Arial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3868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0026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46184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32342" indent="-1043079" algn="r" defTabSz="4172316" rtl="1" eaLnBrk="1" latinLnBrk="0" hangingPunct="1">
        <a:spcBef>
          <a:spcPct val="20000"/>
        </a:spcBef>
        <a:buFont typeface="Arial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DZ"/>
      </a:defPPr>
      <a:lvl1pPr marL="0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6158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2316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58474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4632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0789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16947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03105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89263" algn="r" defTabSz="4172316" rtl="1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29971" y="2"/>
            <a:ext cx="28983522" cy="9836941"/>
          </a:xfrm>
        </p:spPr>
        <p:txBody>
          <a:bodyPr/>
          <a:lstStyle/>
          <a:p>
            <a:endParaRPr lang="ar-DZ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945009" y="11027496"/>
            <a:ext cx="28353445" cy="31077911"/>
          </a:xfrm>
        </p:spPr>
        <p:txBody>
          <a:bodyPr/>
          <a:lstStyle/>
          <a:p>
            <a:endParaRPr lang="ar-DZ" dirty="0" smtClean="0"/>
          </a:p>
          <a:p>
            <a:endParaRPr lang="ar-DZ" dirty="0"/>
          </a:p>
          <a:p>
            <a:endParaRPr lang="ar-DZ" dirty="0" smtClean="0"/>
          </a:p>
          <a:p>
            <a:endParaRPr lang="ar-DZ" dirty="0"/>
          </a:p>
          <a:p>
            <a:endParaRPr lang="ar-DZ" dirty="0" smtClean="0"/>
          </a:p>
          <a:p>
            <a:endParaRPr lang="ar-DZ" dirty="0"/>
          </a:p>
          <a:p>
            <a:endParaRPr lang="ar-DZ" dirty="0" smtClean="0"/>
          </a:p>
          <a:p>
            <a:endParaRPr lang="ar-DZ" dirty="0"/>
          </a:p>
          <a:p>
            <a:endParaRPr lang="ar-DZ" dirty="0" smtClean="0"/>
          </a:p>
          <a:p>
            <a:endParaRPr lang="ar-DZ" dirty="0"/>
          </a:p>
          <a:p>
            <a:r>
              <a:rPr lang="fr-FR" dirty="0" smtClean="0"/>
              <a:t>                 </a:t>
            </a:r>
            <a:r>
              <a:rPr lang="ar-DZ" dirty="0" smtClean="0"/>
              <a:t>         </a:t>
            </a:r>
          </a:p>
          <a:p>
            <a:endParaRPr lang="ar-DZ" dirty="0"/>
          </a:p>
          <a:p>
            <a:endParaRPr lang="ar-DZ" dirty="0"/>
          </a:p>
        </p:txBody>
      </p:sp>
      <p:pic>
        <p:nvPicPr>
          <p:cNvPr id="4" name="Picture 8" descr="C:\Users\LAPTOP\Desktop\Nouveau dossier\_007.jp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 bwMode="auto">
          <a:xfrm>
            <a:off x="0" y="0"/>
            <a:ext cx="30243463" cy="1169583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مستطيل 5"/>
          <p:cNvSpPr/>
          <p:nvPr/>
        </p:nvSpPr>
        <p:spPr>
          <a:xfrm>
            <a:off x="945009" y="668195"/>
            <a:ext cx="28353445" cy="11809039"/>
          </a:xfrm>
          <a:prstGeom prst="rect">
            <a:avLst/>
          </a:prstGeom>
        </p:spPr>
        <p:txBody>
          <a:bodyPr wrap="square" lIns="417232" tIns="208616" rIns="417232" bIns="208616">
            <a:spAutoFit/>
          </a:bodyPr>
          <a:lstStyle/>
          <a:p>
            <a:pPr algn="ctr"/>
            <a:r>
              <a:rPr lang="ar-DZ" sz="6000" dirty="0" smtClean="0">
                <a:latin typeface="Times New Roman" pitchFamily="18" charset="0"/>
              </a:rPr>
              <a:t>جـــامـــعـــة قـــاصـــدي </a:t>
            </a:r>
            <a:r>
              <a:rPr lang="ar-DZ" sz="6000" dirty="0" err="1" smtClean="0">
                <a:latin typeface="Times New Roman" pitchFamily="18" charset="0"/>
              </a:rPr>
              <a:t>مـــربــاح</a:t>
            </a:r>
            <a:r>
              <a:rPr lang="ar-DZ" sz="6000" dirty="0" smtClean="0">
                <a:latin typeface="Times New Roman" pitchFamily="18" charset="0"/>
              </a:rPr>
              <a:t> - </a:t>
            </a:r>
            <a:r>
              <a:rPr lang="ar-DZ" sz="6000" dirty="0" err="1" smtClean="0">
                <a:latin typeface="Times New Roman" pitchFamily="18" charset="0"/>
              </a:rPr>
              <a:t>ورقـــلـــة</a:t>
            </a:r>
            <a:r>
              <a:rPr lang="ar-DZ" sz="6000" dirty="0" smtClean="0">
                <a:latin typeface="Times New Roman" pitchFamily="18" charset="0"/>
              </a:rPr>
              <a:t/>
            </a:r>
            <a:br>
              <a:rPr lang="ar-DZ" sz="6000" dirty="0" smtClean="0">
                <a:latin typeface="Times New Roman" pitchFamily="18" charset="0"/>
              </a:rPr>
            </a:br>
            <a:r>
              <a:rPr lang="ar-DZ" sz="6000" dirty="0" smtClean="0">
                <a:latin typeface="Times New Roman" pitchFamily="18" charset="0"/>
              </a:rPr>
              <a:t>كـلـيـة الـعـلـوم الإنـسـانـيـة </a:t>
            </a:r>
            <a:r>
              <a:rPr lang="ar-DZ" sz="6000" dirty="0" err="1" smtClean="0">
                <a:latin typeface="Times New Roman" pitchFamily="18" charset="0"/>
              </a:rPr>
              <a:t>و</a:t>
            </a:r>
            <a:r>
              <a:rPr lang="ar-DZ" sz="6000" dirty="0" smtClean="0">
                <a:latin typeface="Times New Roman" pitchFamily="18" charset="0"/>
              </a:rPr>
              <a:t> الاجـتـمـاعـيـة</a:t>
            </a:r>
            <a:br>
              <a:rPr lang="ar-DZ" sz="6000" dirty="0" smtClean="0">
                <a:latin typeface="Times New Roman" pitchFamily="18" charset="0"/>
              </a:rPr>
            </a:br>
            <a:r>
              <a:rPr lang="ar-DZ" sz="6000" dirty="0" smtClean="0">
                <a:latin typeface="Times New Roman" pitchFamily="18" charset="0"/>
              </a:rPr>
              <a:t>قـسـم عـلـوم الإعـلام </a:t>
            </a:r>
            <a:r>
              <a:rPr lang="ar-DZ" sz="6000" dirty="0" err="1" smtClean="0">
                <a:latin typeface="Times New Roman" pitchFamily="18" charset="0"/>
              </a:rPr>
              <a:t>و</a:t>
            </a:r>
            <a:r>
              <a:rPr lang="ar-DZ" sz="6000" dirty="0" smtClean="0">
                <a:latin typeface="Times New Roman" pitchFamily="18" charset="0"/>
              </a:rPr>
              <a:t> الاتـصـال</a:t>
            </a:r>
            <a:br>
              <a:rPr lang="ar-DZ" sz="6000" dirty="0" smtClean="0">
                <a:latin typeface="Times New Roman" pitchFamily="18" charset="0"/>
              </a:rPr>
            </a:br>
            <a:r>
              <a:rPr lang="ar-DZ" sz="6000" dirty="0" smtClean="0"/>
              <a:t> </a:t>
            </a:r>
            <a:r>
              <a:rPr lang="ar-DZ" sz="6000" b="1" dirty="0" smtClean="0"/>
              <a:t>الإعلانات التجارية بإذاعة ورقلة و مدى تأثيرها على سلوك المستهلك</a:t>
            </a:r>
            <a:br>
              <a:rPr lang="ar-DZ" sz="6000" b="1" dirty="0" smtClean="0"/>
            </a:br>
            <a:r>
              <a:rPr lang="ar-DZ" sz="6000" b="1" dirty="0" smtClean="0"/>
              <a:t>(دراسة ميدانية لعينة من الطلبة الجامعيين بجامعة قاصدي مرباح ورقلة) </a:t>
            </a:r>
          </a:p>
          <a:p>
            <a:pPr algn="ctr"/>
            <a:r>
              <a:rPr lang="en-US" sz="6000" b="1" dirty="0" smtClean="0"/>
              <a:t> The Trade </a:t>
            </a:r>
            <a:r>
              <a:rPr lang="en-US" sz="6000" b="1" dirty="0" err="1" smtClean="0"/>
              <a:t>Announ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Ce</a:t>
            </a:r>
            <a:r>
              <a:rPr lang="fr-FR" sz="6000" b="1" dirty="0" smtClean="0"/>
              <a:t>m</a:t>
            </a:r>
            <a:r>
              <a:rPr lang="en-US" sz="6000" b="1" dirty="0" err="1" smtClean="0"/>
              <a:t>ent</a:t>
            </a:r>
            <a:r>
              <a:rPr lang="en-US" sz="6000" b="1" dirty="0" smtClean="0"/>
              <a:t> In </a:t>
            </a:r>
            <a:r>
              <a:rPr lang="en-US" sz="6000" b="1" dirty="0" err="1" smtClean="0"/>
              <a:t>Ouargla′s</a:t>
            </a:r>
            <a:r>
              <a:rPr lang="en-US" sz="6000" b="1" dirty="0" smtClean="0"/>
              <a:t> Radio And The Extent In Of Its Impact On The Consumer′s  Attitude</a:t>
            </a:r>
            <a:r>
              <a:rPr lang="ar-DZ" sz="6000" b="1" dirty="0" smtClean="0"/>
              <a:t/>
            </a:r>
            <a:br>
              <a:rPr lang="ar-DZ" sz="6000" b="1" dirty="0" smtClean="0"/>
            </a:br>
            <a:r>
              <a:rPr lang="ar-DZ" sz="6000" b="1" dirty="0" smtClean="0"/>
              <a:t> </a:t>
            </a:r>
            <a:r>
              <a:rPr lang="ar-SA" sz="6000" b="1" dirty="0" smtClean="0"/>
              <a:t>(</a:t>
            </a:r>
            <a:r>
              <a:rPr lang="ar-DZ" sz="6000" b="1" dirty="0" smtClean="0"/>
              <a:t> </a:t>
            </a:r>
            <a:r>
              <a:rPr lang="en-US" sz="6000" b="1" dirty="0" smtClean="0"/>
              <a:t>Domain Study Of Group Of Students In </a:t>
            </a:r>
            <a:r>
              <a:rPr lang="en-US" sz="6000" b="1" dirty="0" err="1" smtClean="0"/>
              <a:t>Kasdi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Merbah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Ouargla</a:t>
            </a:r>
            <a:r>
              <a:rPr lang="en-US" sz="6000" b="1" dirty="0" smtClean="0"/>
              <a:t> University</a:t>
            </a:r>
            <a:r>
              <a:rPr lang="ar-SA" sz="6000" b="1" dirty="0" smtClean="0"/>
              <a:t>)</a:t>
            </a:r>
            <a:endParaRPr lang="en-US" sz="6000" b="1" dirty="0" smtClean="0"/>
          </a:p>
          <a:p>
            <a:pPr algn="ctr"/>
            <a:endParaRPr lang="ar-DZ" sz="6000" b="1" dirty="0" smtClean="0"/>
          </a:p>
          <a:p>
            <a:pPr algn="ctr"/>
            <a:r>
              <a:rPr lang="ar-DZ" sz="4000" b="1" dirty="0" smtClean="0">
                <a:latin typeface="Times New Roman" pitchFamily="18" charset="0"/>
              </a:rPr>
              <a:t>ملصق علمي حول موضوع مذكرة تخرج يتم إعدادها لنيل شهادة الماستر ضمن تخصص التكنولوجيات الحديثة للاتصال</a:t>
            </a:r>
          </a:p>
          <a:p>
            <a:r>
              <a:rPr lang="ar-DZ" sz="6000" b="1" dirty="0" smtClean="0">
                <a:latin typeface="Times New Roman" pitchFamily="18" charset="0"/>
              </a:rPr>
              <a:t>من إعداد الطالبتين:                                                                 الأستاذ المشرف: </a:t>
            </a:r>
            <a:r>
              <a:rPr lang="ar-DZ" sz="6000" dirty="0" err="1" smtClean="0">
                <a:latin typeface="Times New Roman" pitchFamily="18" charset="0"/>
              </a:rPr>
              <a:t>ميلود</a:t>
            </a:r>
            <a:r>
              <a:rPr lang="ar-DZ" sz="6000" dirty="0" smtClean="0">
                <a:latin typeface="Times New Roman" pitchFamily="18" charset="0"/>
              </a:rPr>
              <a:t> قاسم</a:t>
            </a:r>
            <a:endParaRPr lang="ar-DZ" sz="6000" b="1" dirty="0" smtClean="0">
              <a:latin typeface="Times New Roman" pitchFamily="18" charset="0"/>
            </a:endParaRPr>
          </a:p>
          <a:p>
            <a:r>
              <a:rPr lang="ar-DZ" sz="5000" dirty="0" smtClean="0">
                <a:latin typeface="Times New Roman" pitchFamily="18" charset="0"/>
              </a:rPr>
              <a:t>                </a:t>
            </a:r>
            <a:r>
              <a:rPr lang="ar-DZ" sz="5000" b="1" dirty="0" smtClean="0">
                <a:latin typeface="Times New Roman" pitchFamily="18" charset="0"/>
              </a:rPr>
              <a:t>العابد سارة</a:t>
            </a:r>
            <a:r>
              <a:rPr lang="en-US" sz="5000" b="1" dirty="0" smtClean="0">
                <a:latin typeface="Times New Roman" pitchFamily="18" charset="0"/>
              </a:rPr>
              <a:t> </a:t>
            </a:r>
            <a:r>
              <a:rPr lang="ar-DZ" sz="5000" b="1" dirty="0" smtClean="0">
                <a:latin typeface="Times New Roman" pitchFamily="18" charset="0"/>
              </a:rPr>
              <a:t> </a:t>
            </a:r>
            <a:r>
              <a:rPr lang="fr-FR" sz="5000" b="1" dirty="0" smtClean="0">
                <a:latin typeface="Times New Roman" pitchFamily="18" charset="0"/>
              </a:rPr>
              <a:t>sarrahlabed2015@gmail.com</a:t>
            </a:r>
            <a:endParaRPr lang="ar-DZ" sz="5000" b="1" dirty="0" smtClean="0">
              <a:latin typeface="Times New Roman" pitchFamily="18" charset="0"/>
            </a:endParaRPr>
          </a:p>
          <a:p>
            <a:r>
              <a:rPr lang="ar-DZ" sz="5000" b="1" dirty="0" smtClean="0">
                <a:latin typeface="Times New Roman" pitchFamily="18" charset="0"/>
              </a:rPr>
              <a:t>                بركبية  نوال</a:t>
            </a:r>
            <a:r>
              <a:rPr lang="fr-FR" sz="5000" b="1" dirty="0" smtClean="0">
                <a:latin typeface="Times New Roman" pitchFamily="18" charset="0"/>
              </a:rPr>
              <a:t>    berrenawal2013@gmail.Com </a:t>
            </a:r>
            <a:endParaRPr lang="ar-DZ" sz="5000" b="1" dirty="0"/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15764673" y="12885678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/>
              <a:t>مقدمة</a:t>
            </a:r>
            <a:r>
              <a:rPr lang="ar-DZ" sz="5000" dirty="0" smtClean="0"/>
              <a:t> </a:t>
            </a:r>
            <a:endParaRPr lang="ar-DZ" sz="5000" dirty="0"/>
          </a:p>
        </p:txBody>
      </p:sp>
      <p:sp>
        <p:nvSpPr>
          <p:cNvPr id="8" name="مستطيل 7"/>
          <p:cNvSpPr/>
          <p:nvPr/>
        </p:nvSpPr>
        <p:spPr>
          <a:xfrm>
            <a:off x="15764673" y="14100124"/>
            <a:ext cx="13861684" cy="39290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justLow"/>
            <a:r>
              <a:rPr lang="ar-DZ" sz="4000" dirty="0" smtClean="0">
                <a:latin typeface="Arial" pitchFamily="34" charset="0"/>
                <a:cs typeface="Arial" pitchFamily="34" charset="0"/>
              </a:rPr>
              <a:t>   يعد النشاط الإعلاني ذا أهمية بالغة في تسويق المنتجات على اختلاف أنواعها سواء كانت سلعا أم خدمات، مما يساهم في نجاح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استمرار الدورة الاقتصادية، لذلك تلجا المؤسسات الاقتصادية إلى المؤسسات الإعلامية كالإذاعة مثلا للترويج لمنتجاتها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خدماتها من خلال الإعلانات التجارية.</a:t>
            </a:r>
            <a:r>
              <a:rPr lang="ar-DZ" sz="4800" dirty="0" smtClean="0">
                <a:latin typeface="Arial" pitchFamily="34" charset="0"/>
                <a:cs typeface="Arial" pitchFamily="34" charset="0"/>
              </a:rPr>
              <a:t>    </a:t>
            </a:r>
            <a:endParaRPr lang="ar-DZ" sz="4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5764673" y="19672288"/>
            <a:ext cx="13861684" cy="403069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r>
              <a:rPr lang="ar-DZ" sz="4000" dirty="0" smtClean="0"/>
              <a:t>ما مدى تأثير الإعلانات التجارية على سلوك الطالب الجامعي من خلال إذاعة ورقلة الجهوية؟ </a:t>
            </a:r>
            <a:endParaRPr lang="ar-DZ" sz="4000" dirty="0"/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15836111" y="23887130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التساؤلات الفرعية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5836111" y="25244452"/>
            <a:ext cx="13861684" cy="35004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endParaRPr lang="ar-DZ" sz="5500" dirty="0" smtClean="0"/>
          </a:p>
          <a:p>
            <a:endParaRPr lang="ar-DZ" sz="5500" dirty="0" smtClean="0"/>
          </a:p>
          <a:p>
            <a:endParaRPr lang="ar-DZ" sz="5000" dirty="0" smtClean="0"/>
          </a:p>
          <a:p>
            <a:endParaRPr lang="ar-DZ" sz="5000" dirty="0" smtClean="0"/>
          </a:p>
          <a:p>
            <a:endParaRPr lang="ar-DZ" sz="4800" dirty="0" smtClean="0">
              <a:latin typeface="Arial" pitchFamily="34" charset="0"/>
              <a:cs typeface="Arial" pitchFamily="34" charset="0"/>
            </a:endParaRP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وللإشكالية سابقة الذكر التساؤلات الفرعية التالية:</a:t>
            </a: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 1/ هل يعتمد الطالب الجامعي على  الإعلانات التجارية بإذاعة ورقلة لتوجيه سلوكه الاستهلاكي؟ </a:t>
            </a: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2/ هل تستهوي الإعلانات التجارية بإذاعة ورقلة اهتمامات الطالب الجامعي؟</a:t>
            </a: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3/ هل توجد علاقة بين الإعلانات التجارية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سلوك الطالب الجامعي؟</a:t>
            </a:r>
          </a:p>
          <a:p>
            <a:endParaRPr lang="ar-DZ" sz="5500" dirty="0" smtClean="0"/>
          </a:p>
          <a:p>
            <a:endParaRPr lang="ar-DZ" sz="5500" dirty="0" smtClean="0"/>
          </a:p>
          <a:p>
            <a:pPr algn="ctr"/>
            <a:endParaRPr lang="ar-DZ" sz="5500" dirty="0" smtClean="0"/>
          </a:p>
          <a:p>
            <a:pPr algn="ctr"/>
            <a:endParaRPr lang="ar-DZ" sz="5500" dirty="0" smtClean="0"/>
          </a:p>
          <a:p>
            <a:pPr algn="ctr"/>
            <a:endParaRPr lang="ar-DZ" sz="5500" dirty="0"/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15836111" y="28959228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الفرضيات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5836111" y="30316550"/>
            <a:ext cx="13861684" cy="364333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1/هناك إرادة واعية لدى الطالب الجامعي في توجيه اختياراته الشرائية من خلال الإعلانات.</a:t>
            </a: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2/ تعتبر الإعلانات التجارية </a:t>
            </a:r>
            <a:r>
              <a:rPr lang="ar-DZ" sz="4000" smtClean="0">
                <a:latin typeface="Arial" pitchFamily="34" charset="0"/>
                <a:cs typeface="Arial" pitchFamily="34" charset="0"/>
              </a:rPr>
              <a:t>بإذاعة ورقلة قليلة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الأهمية بالنسبة للطالب الجامعي بسبب لامبالاته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إمكانياته المادية الضعيفة. </a:t>
            </a: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3/ توجد علاقة بين الإعلانات التجارية وسلوك الطالب الجامعي الاستهلاكي.</a:t>
            </a:r>
            <a:endParaRPr lang="ar-DZ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15764673" y="18314966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تحديد الإشكالية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15" name="مستطيل مستدير الزوايا 14"/>
          <p:cNvSpPr/>
          <p:nvPr/>
        </p:nvSpPr>
        <p:spPr>
          <a:xfrm>
            <a:off x="762693" y="12742802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أهداف البحث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762693" y="14028686"/>
            <a:ext cx="13861684" cy="407196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0017" algn="l"/>
              </a:tabLst>
            </a:pP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1/ الوصول إلى أهم العوامل </a:t>
            </a:r>
            <a:r>
              <a:rPr lang="ar-DZ" sz="4000" dirty="0" err="1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الدوافع المؤثرة على سلوك المستهلك الشرائي.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tabLst>
                <a:tab pos="9040017" algn="l"/>
              </a:tabLst>
            </a:pP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2/ توفير قاعدة من المعلومات اللازمة للمعلنين في المؤسسة الإذاعية بما يساعدهم على اختيار الإعلانات المناسبة شكلا </a:t>
            </a:r>
            <a:r>
              <a:rPr lang="ar-DZ" sz="4000" dirty="0" err="1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مضمونا </a:t>
            </a:r>
            <a:r>
              <a:rPr lang="ar-DZ" sz="4000" dirty="0" err="1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و</a:t>
            </a: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تحقيق الأهداف المرجوة بأقل تكلفة.  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9040017" algn="l"/>
              </a:tabLst>
            </a:pP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3/ إبراز أثار لإعلانات الإذاعية بالنسبة للمستهلكين( الطالب الجامعي).</a:t>
            </a:r>
            <a:r>
              <a:rPr lang="en-US" sz="4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7" name="مستطيل 16"/>
          <p:cNvSpPr/>
          <p:nvPr/>
        </p:nvSpPr>
        <p:spPr>
          <a:xfrm>
            <a:off x="691255" y="19743727"/>
            <a:ext cx="13861684" cy="414340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justLow"/>
            <a:r>
              <a:rPr lang="ar-DZ" sz="4000" dirty="0" smtClean="0"/>
              <a:t>تسعى هذه الدراسة إلى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تحليل ظاهرة تأثير الإعلانات التجارية على سلوك المستهلك من خلال البث الإذاعي بورقلة، لذلك فإن المنهج المتبع هو المنهج المسحي الذي يندرج ضمن الدراسات الوصفية التحليلية.</a:t>
            </a:r>
            <a:endParaRPr lang="ar-DZ" sz="4000" dirty="0"/>
          </a:p>
        </p:txBody>
      </p:sp>
      <p:sp>
        <p:nvSpPr>
          <p:cNvPr id="18" name="مستطيل مستدير الزوايا 17"/>
          <p:cNvSpPr/>
          <p:nvPr/>
        </p:nvSpPr>
        <p:spPr>
          <a:xfrm>
            <a:off x="762693" y="18386404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  <a:latin typeface="Arial" pitchFamily="34" charset="0"/>
              </a:rPr>
              <a:t>المناهج المعتمدة في الدراسة</a:t>
            </a:r>
            <a:endParaRPr lang="ar-DZ" sz="60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629971" y="25458766"/>
            <a:ext cx="13861684" cy="35004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justLow"/>
            <a:r>
              <a:rPr lang="ar-DZ" sz="4000" dirty="0" smtClean="0">
                <a:latin typeface="Arial" pitchFamily="34" charset="0"/>
                <a:cs typeface="Arial" pitchFamily="34" charset="0"/>
              </a:rPr>
              <a:t>سيتم استعمال استمارة الإستبيان كأداة جمع البيانات  والتي </a:t>
            </a:r>
            <a:r>
              <a:rPr lang="ar-DZ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ستوزع على عينة من الطلبة الجامعيين بجامعة قاصدي مرباح ورقلة، قصد الحصول على المعلومات.</a:t>
            </a:r>
            <a:endParaRPr lang="ar-DZ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مستطيل مستدير الزوايا 19"/>
          <p:cNvSpPr/>
          <p:nvPr/>
        </p:nvSpPr>
        <p:spPr>
          <a:xfrm>
            <a:off x="691255" y="24172882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أدوات جمع البيانات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21" name="مستطيل مستدير الزوايا 20"/>
          <p:cNvSpPr/>
          <p:nvPr/>
        </p:nvSpPr>
        <p:spPr>
          <a:xfrm>
            <a:off x="691255" y="29173542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مجتمع وعينة البحث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762693" y="30459426"/>
            <a:ext cx="13861684" cy="35004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r>
              <a:rPr lang="ar-DZ" sz="48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مجتمع بحثنا يتمثل في مستمعي الإذاعة  الجهوية بورقلة </a:t>
            </a:r>
            <a:r>
              <a:rPr lang="ar-DZ" sz="4000" dirty="0" err="1" smtClean="0">
                <a:latin typeface="Arial" pitchFamily="34" charset="0"/>
                <a:cs typeface="Arial" pitchFamily="34" charset="0"/>
              </a:rPr>
              <a:t>و</a:t>
            </a:r>
            <a:r>
              <a:rPr lang="ar-DZ" sz="4000" dirty="0" smtClean="0">
                <a:latin typeface="Arial" pitchFamily="34" charset="0"/>
                <a:cs typeface="Arial" pitchFamily="34" charset="0"/>
              </a:rPr>
              <a:t> العينة المقصودة بالدراسة هم طلبة جامعة قاصدي مرباح ورقلة وبالتحديد  طلبة قسم علوم الإعلام والاتصال. 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r>
              <a:rPr lang="ar-DZ" sz="4000" dirty="0" smtClean="0">
                <a:latin typeface="Arial" pitchFamily="34" charset="0"/>
                <a:cs typeface="Arial" pitchFamily="34" charset="0"/>
              </a:rPr>
              <a:t> </a:t>
            </a:r>
            <a:endParaRPr lang="ar-DZ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مستطيل مستدير الزوايا 22"/>
          <p:cNvSpPr/>
          <p:nvPr/>
        </p:nvSpPr>
        <p:spPr>
          <a:xfrm>
            <a:off x="8335121" y="34459954"/>
            <a:ext cx="13861684" cy="13366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>
                <a:solidFill>
                  <a:schemeClr val="tx1"/>
                </a:solidFill>
              </a:rPr>
              <a:t>الجانب التطبيقي</a:t>
            </a:r>
            <a:endParaRPr lang="ar-DZ" sz="6000" b="1" dirty="0">
              <a:solidFill>
                <a:schemeClr val="tx1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8335121" y="35817276"/>
            <a:ext cx="13861684" cy="367588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justLow"/>
            <a:endParaRPr lang="ar-DZ" sz="4800" dirty="0" smtClean="0"/>
          </a:p>
          <a:p>
            <a:pPr algn="justLow"/>
            <a:r>
              <a:rPr lang="ar-DZ" sz="4800" dirty="0"/>
              <a:t> </a:t>
            </a:r>
            <a:r>
              <a:rPr lang="ar-DZ" sz="4800" dirty="0" smtClean="0"/>
              <a:t>   </a:t>
            </a:r>
            <a:r>
              <a:rPr lang="ar-DZ" sz="4000" dirty="0" smtClean="0"/>
              <a:t>قمنا بجولة استطلاعية للمؤسسة الإذاعية بورقلة </a:t>
            </a:r>
            <a:r>
              <a:rPr lang="ar-DZ" sz="4000" dirty="0" err="1" smtClean="0"/>
              <a:t>و</a:t>
            </a:r>
            <a:r>
              <a:rPr lang="ar-DZ" sz="4000" dirty="0" smtClean="0"/>
              <a:t> كان ذلك يوم 17فيفري 2015 </a:t>
            </a:r>
            <a:r>
              <a:rPr lang="ar-DZ" sz="4000" dirty="0" err="1" smtClean="0"/>
              <a:t>و</a:t>
            </a:r>
            <a:r>
              <a:rPr lang="ar-DZ" sz="4000" dirty="0" smtClean="0"/>
              <a:t> أجرينا مقابلة مع مجموعة من الإداريين واطلعنا على الإعلانات التي تبثها الإذاعة ومن خلال ذلك تمكننا من ضبط عينتنا وتصميم استبيان أولي.</a:t>
            </a:r>
          </a:p>
          <a:p>
            <a:endParaRPr lang="ar-DZ" sz="4800" dirty="0"/>
          </a:p>
        </p:txBody>
      </p:sp>
      <p:sp>
        <p:nvSpPr>
          <p:cNvPr id="27" name="شكل بيضاوي 26"/>
          <p:cNvSpPr/>
          <p:nvPr/>
        </p:nvSpPr>
        <p:spPr>
          <a:xfrm>
            <a:off x="11192641" y="40032118"/>
            <a:ext cx="7572428" cy="214314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417232" tIns="208616" rIns="417232" bIns="208616" rtlCol="1" anchor="ctr"/>
          <a:lstStyle/>
          <a:p>
            <a:pPr algn="ctr"/>
            <a:r>
              <a:rPr lang="ar-DZ" sz="6000" b="1" dirty="0" smtClean="0"/>
              <a:t>الموسم الجامعي 2015/2014</a:t>
            </a:r>
            <a:endParaRPr lang="ar-DZ" sz="6000" b="1" dirty="0"/>
          </a:p>
        </p:txBody>
      </p:sp>
      <p:pic>
        <p:nvPicPr>
          <p:cNvPr id="25" name="صورة 24" descr="G:\العلامات التجارية لموبليس - بحث Google‏_fichiers\images_121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 rot="1037976">
            <a:off x="895688" y="35137844"/>
            <a:ext cx="7110151" cy="3042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صورة 27" descr="G:\العلامات التجارية_fichiers\images_34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 rot="20405347">
            <a:off x="23926762" y="38749537"/>
            <a:ext cx="5967066" cy="3100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صورة 28" descr="G:\العلامات التجارية_fichiers\images_184.jpg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20317066">
            <a:off x="22490221" y="35090282"/>
            <a:ext cx="6924646" cy="31699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4257844" y="668193"/>
            <a:ext cx="5040617" cy="4344224"/>
            <a:chOff x="33" y="83"/>
            <a:chExt cx="1139" cy="155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3" y="83"/>
              <a:ext cx="1139" cy="1555"/>
            </a:xfrm>
            <a:prstGeom prst="rect">
              <a:avLst/>
            </a:prstGeom>
            <a:noFill/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" y="83"/>
              <a:ext cx="1139" cy="1555"/>
            </a:xfrm>
            <a:prstGeom prst="rect">
              <a:avLst/>
            </a:prstGeom>
            <a:noFill/>
          </p:spPr>
        </p:pic>
      </p:grpSp>
      <p:grpSp>
        <p:nvGrpSpPr>
          <p:cNvPr id="33" name="Group 2"/>
          <p:cNvGrpSpPr>
            <a:grpSpLocks/>
          </p:cNvGrpSpPr>
          <p:nvPr/>
        </p:nvGrpSpPr>
        <p:grpSpPr bwMode="auto">
          <a:xfrm>
            <a:off x="945009" y="668193"/>
            <a:ext cx="5040612" cy="4344224"/>
            <a:chOff x="33" y="83"/>
            <a:chExt cx="1139" cy="1555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3" y="83"/>
              <a:ext cx="1139" cy="1555"/>
            </a:xfrm>
            <a:prstGeom prst="rect">
              <a:avLst/>
            </a:prstGeom>
            <a:noFill/>
          </p:spPr>
        </p:pic>
        <p:pic>
          <p:nvPicPr>
            <p:cNvPr id="35" name="Picture 4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" y="83"/>
              <a:ext cx="1139" cy="1555"/>
            </a:xfrm>
            <a:prstGeom prst="rect">
              <a:avLst/>
            </a:prstGeom>
            <a:noFill/>
          </p:spPr>
        </p:pic>
      </p:grpSp>
      <p:pic>
        <p:nvPicPr>
          <p:cNvPr id="36" name="صورة 35" descr="G:\العلامات التجارية_fichiers\images_345.jpg"/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 rot="827948">
            <a:off x="259345" y="37854269"/>
            <a:ext cx="6375576" cy="312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357</Words>
  <Application>Microsoft Office PowerPoint</Application>
  <PresentationFormat>مخصص</PresentationFormat>
  <Paragraphs>55</Paragraphs>
  <Slides>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سمة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</dc:creator>
  <cp:lastModifiedBy>USER</cp:lastModifiedBy>
  <cp:revision>30</cp:revision>
  <dcterms:created xsi:type="dcterms:W3CDTF">2015-02-28T18:00:33Z</dcterms:created>
  <dcterms:modified xsi:type="dcterms:W3CDTF">2015-03-04T20:06:38Z</dcterms:modified>
</cp:coreProperties>
</file>